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0" d="100"/>
          <a:sy n="40" d="100"/>
        </p:scale>
        <p:origin x="7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4/7/2016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4/7/2016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nlvm.usu.edu/en/nav/topic_t_5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2.8 Random Change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05667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3. Beneficial mutation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dirty="0" smtClean="0"/>
              <a:t>Occurs when cell gains the ability to produce a </a:t>
            </a:r>
            <a:r>
              <a:rPr lang="en-CA" sz="3200" dirty="0" smtClean="0"/>
              <a:t>______ or ______________ protein</a:t>
            </a:r>
            <a:r>
              <a:rPr lang="en-CA" sz="3200" dirty="0" smtClean="0"/>
              <a:t>, which gives an individual a selective advantage of, </a:t>
            </a:r>
            <a:r>
              <a:rPr lang="en-CA" sz="3200" b="1" u="sng" dirty="0" smtClean="0"/>
              <a:t>increased</a:t>
            </a:r>
            <a:r>
              <a:rPr lang="en-CA" sz="3200" dirty="0" smtClean="0"/>
              <a:t> reproductive success.</a:t>
            </a:r>
          </a:p>
        </p:txBody>
      </p:sp>
    </p:spTree>
    <p:extLst>
      <p:ext uri="{BB962C8B-B14F-4D97-AF65-F5344CB8AC3E}">
        <p14:creationId xmlns:p14="http://schemas.microsoft.com/office/powerpoint/2010/main" val="2953682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721" y="1038565"/>
            <a:ext cx="10058400" cy="52659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5400" dirty="0" smtClean="0"/>
              <a:t>Evolution</a:t>
            </a:r>
            <a:r>
              <a:rPr lang="en-CA" sz="3600" dirty="0" smtClean="0"/>
              <a:t> is non-random changes in gene and allele frequencies within a population or species. 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 smtClean="0"/>
              <a:t>Random changes can be </a:t>
            </a:r>
            <a:r>
              <a:rPr lang="en-CA" sz="3600" dirty="0" smtClean="0"/>
              <a:t>caused by</a:t>
            </a:r>
            <a:r>
              <a:rPr lang="en-CA" sz="3600" dirty="0" smtClean="0"/>
              <a:t>:</a:t>
            </a:r>
          </a:p>
          <a:p>
            <a:pPr marL="742950" indent="-742950">
              <a:buAutoNum type="arabicParenR"/>
            </a:pPr>
            <a:r>
              <a:rPr lang="en-CA" sz="3600" dirty="0" smtClean="0"/>
              <a:t> </a:t>
            </a:r>
          </a:p>
          <a:p>
            <a:pPr marL="742950" indent="-742950">
              <a:buAutoNum type="arabicParenR"/>
            </a:pPr>
            <a:r>
              <a:rPr lang="en-CA" sz="3600" dirty="0" smtClean="0"/>
              <a:t> </a:t>
            </a:r>
          </a:p>
          <a:p>
            <a:pPr marL="742950" indent="-742950">
              <a:buAutoNum type="arabicParenR"/>
            </a:pPr>
            <a:r>
              <a:rPr lang="en-CA" sz="3600" dirty="0"/>
              <a:t> </a:t>
            </a:r>
            <a:endParaRPr lang="en-CA" sz="3600" dirty="0" smtClean="0"/>
          </a:p>
        </p:txBody>
      </p:sp>
    </p:spTree>
    <p:extLst>
      <p:ext uri="{BB962C8B-B14F-4D97-AF65-F5344CB8AC3E}">
        <p14:creationId xmlns:p14="http://schemas.microsoft.com/office/powerpoint/2010/main" val="2870641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1. Genetic Drift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1343687"/>
          </a:xfrm>
        </p:spPr>
        <p:txBody>
          <a:bodyPr>
            <a:normAutofit/>
          </a:bodyPr>
          <a:lstStyle/>
          <a:p>
            <a:r>
              <a:rPr lang="en-CA" sz="2800" dirty="0" smtClean="0"/>
              <a:t>Change to allele </a:t>
            </a:r>
            <a:r>
              <a:rPr lang="en-CA" sz="2800" dirty="0" smtClean="0"/>
              <a:t>_______________as </a:t>
            </a:r>
            <a:r>
              <a:rPr lang="en-CA" sz="2800" dirty="0" smtClean="0"/>
              <a:t>a result of chance is called genetic drift. In a small populations, this change plays a </a:t>
            </a:r>
            <a:r>
              <a:rPr lang="en-CA" sz="2800" dirty="0" smtClean="0"/>
              <a:t>_______________role </a:t>
            </a:r>
            <a:r>
              <a:rPr lang="en-CA" sz="2800" dirty="0" smtClean="0"/>
              <a:t>for altering allele frequencies.</a:t>
            </a:r>
            <a:endParaRPr lang="en-CA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307446"/>
            <a:ext cx="7705988" cy="3550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089341" y="5741894"/>
            <a:ext cx="1102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3"/>
              </a:rPr>
              <a:t>Spinner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36738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406" y="509176"/>
            <a:ext cx="10058400" cy="1439939"/>
          </a:xfrm>
        </p:spPr>
        <p:txBody>
          <a:bodyPr>
            <a:normAutofit/>
          </a:bodyPr>
          <a:lstStyle/>
          <a:p>
            <a:r>
              <a:rPr lang="en-CA" sz="3200" b="1" dirty="0" smtClean="0"/>
              <a:t>Bottleneck Effect </a:t>
            </a:r>
            <a:r>
              <a:rPr lang="en-CA" sz="3200" dirty="0" smtClean="0"/>
              <a:t>– When a drastic </a:t>
            </a:r>
            <a:r>
              <a:rPr lang="en-CA" sz="3200" dirty="0" smtClean="0"/>
              <a:t>_____________in </a:t>
            </a:r>
            <a:r>
              <a:rPr lang="en-CA" sz="3200" dirty="0" smtClean="0"/>
              <a:t>population occurs (often temporary) it usually results in significant genetic drift.</a:t>
            </a:r>
            <a:endParaRPr lang="en-CA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859" y="1935075"/>
            <a:ext cx="9797978" cy="470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72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532" y="846060"/>
            <a:ext cx="10058400" cy="1464003"/>
          </a:xfrm>
        </p:spPr>
        <p:txBody>
          <a:bodyPr>
            <a:normAutofit/>
          </a:bodyPr>
          <a:lstStyle/>
          <a:p>
            <a:r>
              <a:rPr lang="en-CA" sz="3200" dirty="0" smtClean="0"/>
              <a:t>When a few individuals from a </a:t>
            </a:r>
            <a:r>
              <a:rPr lang="en-CA" sz="3200" dirty="0" smtClean="0"/>
              <a:t>_________ population </a:t>
            </a:r>
            <a:r>
              <a:rPr lang="en-CA" sz="3200" dirty="0" smtClean="0"/>
              <a:t>leave to establish a </a:t>
            </a:r>
            <a:r>
              <a:rPr lang="en-CA" sz="3200" dirty="0" smtClean="0"/>
              <a:t>________ population</a:t>
            </a:r>
            <a:r>
              <a:rPr lang="en-CA" sz="3200" dirty="0" smtClean="0"/>
              <a:t>, the resulting genetic drift is a </a:t>
            </a:r>
            <a:r>
              <a:rPr lang="en-CA" sz="3200" b="1" u="sng" dirty="0" smtClean="0"/>
              <a:t>______________________</a:t>
            </a:r>
            <a:r>
              <a:rPr lang="en-CA" sz="3200" dirty="0" smtClean="0"/>
              <a:t>.</a:t>
            </a:r>
            <a:endParaRPr lang="en-CA" sz="3200" dirty="0"/>
          </a:p>
        </p:txBody>
      </p:sp>
      <p:pic>
        <p:nvPicPr>
          <p:cNvPr id="1026" name="Picture 2" descr="http://vignette2.wikia.nocookie.net/dragonflyissuesinevolution13/images/a/a4/Img032.jpg/revision/latest?cb=201310281554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028" y="2179721"/>
            <a:ext cx="5812088" cy="435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92904" y="2358189"/>
            <a:ext cx="2382253" cy="312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457200" y="6208295"/>
            <a:ext cx="11502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With self-pollinating plants </a:t>
            </a:r>
            <a:r>
              <a:rPr lang="en-CA" sz="2400" dirty="0" smtClean="0">
                <a:sym typeface="Wingdings" panose="05000000000000000000" pitchFamily="2" charset="2"/>
              </a:rPr>
              <a:t> entire population can be established by one seed</a:t>
            </a:r>
            <a:r>
              <a:rPr lang="en-CA" dirty="0" smtClean="0">
                <a:sym typeface="Wingdings" panose="05000000000000000000" pitchFamily="2" charset="2"/>
              </a:rPr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20107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5152" y="0"/>
            <a:ext cx="10058400" cy="1609344"/>
          </a:xfrm>
        </p:spPr>
        <p:txBody>
          <a:bodyPr/>
          <a:lstStyle/>
          <a:p>
            <a:r>
              <a:rPr lang="en-CA" dirty="0" smtClean="0"/>
              <a:t>Gene Flow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216" y="1471702"/>
            <a:ext cx="5186573" cy="4856908"/>
          </a:xfrm>
        </p:spPr>
        <p:txBody>
          <a:bodyPr>
            <a:normAutofit fontScale="92500" lnSpcReduction="10000"/>
          </a:bodyPr>
          <a:lstStyle/>
          <a:p>
            <a:r>
              <a:rPr lang="en-CA" sz="3200" dirty="0" smtClean="0"/>
              <a:t>When alleles </a:t>
            </a:r>
            <a:r>
              <a:rPr lang="en-CA" sz="3200" dirty="0" smtClean="0"/>
              <a:t>________ from </a:t>
            </a:r>
            <a:r>
              <a:rPr lang="en-CA" sz="3200" dirty="0" smtClean="0"/>
              <a:t>one population to another population, they </a:t>
            </a:r>
            <a:r>
              <a:rPr lang="en-CA" sz="3200" dirty="0" smtClean="0"/>
              <a:t>_________ the </a:t>
            </a:r>
            <a:r>
              <a:rPr lang="en-CA" sz="3200" dirty="0" smtClean="0"/>
              <a:t>alleles frequency of both. This movement of allele is called a gene flow.</a:t>
            </a:r>
          </a:p>
          <a:p>
            <a:pPr marL="0" indent="0">
              <a:buNone/>
            </a:pPr>
            <a:endParaRPr lang="en-CA" sz="3200" dirty="0" smtClean="0"/>
          </a:p>
          <a:p>
            <a:r>
              <a:rPr lang="en-CA" sz="3200" dirty="0" smtClean="0"/>
              <a:t>Unlike genetic drift, gene flow tends to </a:t>
            </a:r>
            <a:r>
              <a:rPr lang="en-CA" sz="3200" dirty="0" smtClean="0"/>
              <a:t>____________ differences </a:t>
            </a:r>
            <a:r>
              <a:rPr lang="en-CA" sz="3200" dirty="0" smtClean="0"/>
              <a:t>between populations.</a:t>
            </a:r>
          </a:p>
        </p:txBody>
      </p:sp>
      <p:pic>
        <p:nvPicPr>
          <p:cNvPr id="2050" name="Picture 2" descr="http://biology-forums.com/gallery/33_12_07_11_4_14_3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049" y="832185"/>
            <a:ext cx="5790715" cy="520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076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Mutations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dirty="0" smtClean="0"/>
              <a:t>Mutations are the result of </a:t>
            </a:r>
            <a:r>
              <a:rPr lang="en-CA" sz="3200" dirty="0" smtClean="0"/>
              <a:t>_____________ changes </a:t>
            </a:r>
            <a:r>
              <a:rPr lang="en-CA" sz="3200" dirty="0" smtClean="0"/>
              <a:t>in DNA sequence or chromosome breakage and rejoining.</a:t>
            </a:r>
          </a:p>
          <a:p>
            <a:r>
              <a:rPr lang="en-CA" sz="3200" dirty="0" smtClean="0"/>
              <a:t>They are the only source of </a:t>
            </a:r>
            <a:r>
              <a:rPr lang="en-CA" sz="3200" dirty="0" smtClean="0"/>
              <a:t>__________________ genetic </a:t>
            </a:r>
            <a:r>
              <a:rPr lang="en-CA" sz="3200" dirty="0" smtClean="0"/>
              <a:t>material and new alleles</a:t>
            </a:r>
          </a:p>
          <a:p>
            <a:r>
              <a:rPr lang="en-CA" sz="3200" dirty="0" smtClean="0"/>
              <a:t>Only the mutation that occurs in </a:t>
            </a:r>
            <a:r>
              <a:rPr lang="en-CA" sz="3200" dirty="0" smtClean="0"/>
              <a:t>________________ can </a:t>
            </a:r>
            <a:r>
              <a:rPr lang="en-CA" sz="3200" dirty="0" smtClean="0"/>
              <a:t>pass on the new phenotype.</a:t>
            </a:r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36016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500" dirty="0" smtClean="0"/>
              <a:t>Mutations can be categorized into three:</a:t>
            </a:r>
            <a:endParaRPr lang="en-CA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5282826" cy="208964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3200" dirty="0"/>
              <a:t> </a:t>
            </a:r>
            <a:endParaRPr lang="en-CA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3200" dirty="0"/>
              <a:t> </a:t>
            </a:r>
            <a:endParaRPr lang="en-CA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3200" dirty="0" smtClean="0"/>
              <a:t> 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693962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1. Neutral Mutation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784524"/>
            <a:ext cx="10058400" cy="1776824"/>
          </a:xfrm>
        </p:spPr>
        <p:txBody>
          <a:bodyPr>
            <a:normAutofit/>
          </a:bodyPr>
          <a:lstStyle/>
          <a:p>
            <a:r>
              <a:rPr lang="en-CA" sz="3200" dirty="0" smtClean="0"/>
              <a:t>Mostly </a:t>
            </a:r>
            <a:r>
              <a:rPr lang="en-CA" sz="3200" dirty="0" smtClean="0"/>
              <a:t>___________and </a:t>
            </a:r>
            <a:r>
              <a:rPr lang="en-CA" sz="3200" dirty="0" smtClean="0"/>
              <a:t>has no immediate effect on an individual’s fitness. </a:t>
            </a:r>
            <a:r>
              <a:rPr lang="en-CA" sz="3200" dirty="0" smtClean="0"/>
              <a:t>_____________ refers </a:t>
            </a:r>
            <a:r>
              <a:rPr lang="en-CA" sz="3200" dirty="0" smtClean="0"/>
              <a:t>to the lifetime reproductive success of an individual.</a:t>
            </a:r>
            <a:endParaRPr lang="en-CA" sz="3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5994" y="330804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 smtClean="0"/>
              <a:t>2. Harmful Mutation</a:t>
            </a:r>
            <a:endParaRPr lang="en-CA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01932" y="4728250"/>
            <a:ext cx="10058400" cy="17768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3200" dirty="0" smtClean="0"/>
              <a:t>Usually occurs when a cell loses the ability to </a:t>
            </a:r>
            <a:r>
              <a:rPr lang="en-CA" sz="3200" dirty="0" smtClean="0"/>
              <a:t>____________a </a:t>
            </a:r>
            <a:r>
              <a:rPr lang="en-CA" sz="3200" dirty="0" smtClean="0"/>
              <a:t>properly functioning protein or when major </a:t>
            </a:r>
            <a:r>
              <a:rPr lang="en-CA" sz="3200" dirty="0" smtClean="0"/>
              <a:t>chromosomal </a:t>
            </a:r>
            <a:r>
              <a:rPr lang="en-CA" sz="3200" dirty="0" smtClean="0"/>
              <a:t>changes badly affect meiosis and mitosis, and it reduces an individual’s fitness.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16253438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84</TotalTime>
  <Words>310</Words>
  <Application>Microsoft Office PowerPoint</Application>
  <PresentationFormat>Widescreen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Rockwell</vt:lpstr>
      <vt:lpstr>Rockwell Condensed</vt:lpstr>
      <vt:lpstr>Wingdings</vt:lpstr>
      <vt:lpstr>Wood Type</vt:lpstr>
      <vt:lpstr>2.8 Random Change</vt:lpstr>
      <vt:lpstr>PowerPoint Presentation</vt:lpstr>
      <vt:lpstr>1. Genetic Drift</vt:lpstr>
      <vt:lpstr>PowerPoint Presentation</vt:lpstr>
      <vt:lpstr>PowerPoint Presentation</vt:lpstr>
      <vt:lpstr>Gene Flow</vt:lpstr>
      <vt:lpstr>Mutations</vt:lpstr>
      <vt:lpstr>Mutations can be categorized into three:</vt:lpstr>
      <vt:lpstr>1. Neutral Mutation</vt:lpstr>
      <vt:lpstr>3. Beneficial mutation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2.8 Random Change</dc:title>
  <dc:creator>Ritchie Kam</dc:creator>
  <cp:lastModifiedBy>Ritchie Kam</cp:lastModifiedBy>
  <cp:revision>9</cp:revision>
  <dcterms:created xsi:type="dcterms:W3CDTF">2016-04-07T21:16:33Z</dcterms:created>
  <dcterms:modified xsi:type="dcterms:W3CDTF">2016-04-07T22:48:34Z</dcterms:modified>
</cp:coreProperties>
</file>